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6"/>
  </p:notesMasterIdLst>
  <p:handoutMasterIdLst>
    <p:handoutMasterId r:id="rId17"/>
  </p:handoutMasterIdLst>
  <p:sldIdLst>
    <p:sldId id="260" r:id="rId2"/>
    <p:sldId id="263" r:id="rId3"/>
    <p:sldId id="270" r:id="rId4"/>
    <p:sldId id="272" r:id="rId5"/>
    <p:sldId id="271" r:id="rId6"/>
    <p:sldId id="278" r:id="rId7"/>
    <p:sldId id="279" r:id="rId8"/>
    <p:sldId id="274" r:id="rId9"/>
    <p:sldId id="273" r:id="rId10"/>
    <p:sldId id="276" r:id="rId11"/>
    <p:sldId id="275" r:id="rId12"/>
    <p:sldId id="277" r:id="rId13"/>
    <p:sldId id="267" r:id="rId14"/>
    <p:sldId id="268" r:id="rId1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000000"/>
    <a:srgbClr val="719500"/>
    <a:srgbClr val="007836"/>
    <a:srgbClr val="BE0F34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8C6FF-B30B-034D-A5D1-46578FC03A81}" v="21" dt="2025-07-15T15:49:35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5" autoAdjust="0"/>
    <p:restoredTop sz="96126"/>
  </p:normalViewPr>
  <p:slideViewPr>
    <p:cSldViewPr snapToGrid="0" snapToObjects="1">
      <p:cViewPr varScale="1">
        <p:scale>
          <a:sx n="97" d="100"/>
          <a:sy n="97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Sequim Bay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420790" y="7188454"/>
            <a:ext cx="1005840" cy="28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81865" y="7255063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11, 2025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RLdata-Sandbox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</a:t>
            </a:r>
            <a:r>
              <a:rPr lang="en-US" dirty="0" err="1"/>
              <a:t>MCRLdata</a:t>
            </a:r>
            <a:r>
              <a:rPr lang="en-US" dirty="0"/>
              <a:t> Sandbox!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Peter Regier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130ED9-0C27-4EF1-9F86-D29E4EA507BE}" type="datetime4">
              <a:rPr lang="en-US" smtClean="0"/>
              <a:t>July 11,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4CBEB-7DF3-AB37-D29A-83A08BF6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695D9-C108-30F8-9C1B-EBD0D42F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Tutorials (focused on R… for now)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24ED1-1723-5D90-DBC8-6387154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26" y="4536646"/>
            <a:ext cx="3793987" cy="233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21061-61B5-42F5-740E-08B1C908D0C5}"/>
              </a:ext>
            </a:extLst>
          </p:cNvPr>
          <p:cNvSpPr txBox="1"/>
          <p:nvPr/>
        </p:nvSpPr>
        <p:spPr>
          <a:xfrm>
            <a:off x="1630018" y="2649726"/>
            <a:ext cx="349857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D3ED7-7B21-D8D8-E895-63BEAF6AF821}"/>
              </a:ext>
            </a:extLst>
          </p:cNvPr>
          <p:cNvSpPr txBox="1"/>
          <p:nvPr/>
        </p:nvSpPr>
        <p:spPr>
          <a:xfrm>
            <a:off x="5718314" y="2649726"/>
            <a:ext cx="377687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L1 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Pulling data from sandbox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E8DBF-0467-7BE3-A774-0EE63330977F}"/>
              </a:ext>
            </a:extLst>
          </p:cNvPr>
          <p:cNvSpPr txBox="1"/>
          <p:nvPr/>
        </p:nvSpPr>
        <p:spPr>
          <a:xfrm>
            <a:off x="10217426" y="2649726"/>
            <a:ext cx="377687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learning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whats</a:t>
            </a:r>
            <a:r>
              <a:rPr lang="en-US" dirty="0"/>
              <a:t> and whys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Prepping a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Interpreting 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00A14C-3CFD-F901-F45C-122C9FE0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00" y="4662824"/>
            <a:ext cx="3588789" cy="220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84A31-4CEE-8300-07C9-31974A489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661" y="4662824"/>
            <a:ext cx="3588789" cy="22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D486D9-37B0-683E-AFD8-0DA684EE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104D43-F48A-383D-8B57-BBEA569D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A6874-1E00-66A4-E4A0-AF85538F5E1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Planned for FY25</a:t>
            </a:r>
          </a:p>
          <a:p>
            <a:pPr lvl="1"/>
            <a:r>
              <a:rPr lang="en-US" dirty="0"/>
              <a:t>Improve tutorials on </a:t>
            </a:r>
            <a:r>
              <a:rPr lang="en-US" dirty="0" err="1"/>
              <a:t>Github</a:t>
            </a:r>
            <a:r>
              <a:rPr lang="en-US" dirty="0"/>
              <a:t> use</a:t>
            </a:r>
          </a:p>
          <a:p>
            <a:pPr lvl="1"/>
            <a:r>
              <a:rPr lang="en-US" dirty="0"/>
              <a:t>Track read-from-raw </a:t>
            </a:r>
            <a:r>
              <a:rPr lang="en-US" dirty="0" err="1"/>
              <a:t>Github</a:t>
            </a:r>
            <a:r>
              <a:rPr lang="en-US"/>
              <a:t>-mediated interactions</a:t>
            </a:r>
            <a:endParaRPr lang="en-US" dirty="0"/>
          </a:p>
          <a:p>
            <a:pPr lvl="1"/>
            <a:r>
              <a:rPr lang="en-US" dirty="0"/>
              <a:t>Design a logo without nonsense</a:t>
            </a:r>
          </a:p>
          <a:p>
            <a:pPr lvl="1"/>
            <a:r>
              <a:rPr lang="en-US" b="1" dirty="0"/>
              <a:t>High-priority community feedback!</a:t>
            </a:r>
          </a:p>
          <a:p>
            <a:endParaRPr lang="en-US" dirty="0"/>
          </a:p>
          <a:p>
            <a:r>
              <a:rPr lang="en-US" dirty="0"/>
              <a:t>Wishlist</a:t>
            </a:r>
          </a:p>
          <a:p>
            <a:pPr lvl="1"/>
            <a:r>
              <a:rPr lang="en-US" dirty="0"/>
              <a:t>Expand R tutorials to Python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4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51C51-21DC-B182-DC61-59715097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DE7F8-2C81-A11E-3C61-21AAEBCA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118EA-A345-7138-C026-AAC7CC2D042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How can the sandbox help </a:t>
            </a:r>
            <a:r>
              <a:rPr lang="en-US" b="1" dirty="0"/>
              <a:t>you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plots/stats would help your work?</a:t>
            </a:r>
          </a:p>
          <a:p>
            <a:pPr lvl="1"/>
            <a:r>
              <a:rPr lang="en-US" dirty="0"/>
              <a:t>Which parameters do you care about most?</a:t>
            </a:r>
          </a:p>
          <a:p>
            <a:pPr lvl="1"/>
            <a:r>
              <a:rPr lang="en-US" dirty="0"/>
              <a:t>What other content/capabilities do you want?</a:t>
            </a:r>
          </a:p>
          <a:p>
            <a:pPr lvl="1"/>
            <a:endParaRPr lang="en-US" dirty="0"/>
          </a:p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6412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CD709-9E76-4AB3-B3C0-50C5E8E2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we have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the </a:t>
            </a:r>
            <a:r>
              <a:rPr lang="en-US" dirty="0" err="1"/>
              <a:t>MCRLdata</a:t>
            </a:r>
            <a:r>
              <a:rPr lang="en-US" dirty="0"/>
              <a:t> sandbox adds (and why)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High-level walkthrough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Examples of current capabilities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What’s next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forum – what do YOU want?</a:t>
            </a:r>
          </a:p>
          <a:p>
            <a:pPr marL="100584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20E7-7331-1566-D6F0-5F9C81B0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173DC-28D5-BB2F-CC2C-379C59FB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DD5942-2BFD-AA69-19A5-A55658DD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FBC9B-99DD-7806-10D3-0BF3168DE4F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15200" y="2057399"/>
            <a:ext cx="6858000" cy="5486401"/>
          </a:xfrm>
        </p:spPr>
        <p:txBody>
          <a:bodyPr/>
          <a:lstStyle/>
          <a:p>
            <a:r>
              <a:rPr lang="en-US" dirty="0" err="1"/>
              <a:t>MCRLdata</a:t>
            </a:r>
            <a:r>
              <a:rPr lang="en-US" dirty="0"/>
              <a:t> supports “active </a:t>
            </a:r>
            <a:r>
              <a:rPr lang="en-US" dirty="0">
                <a:solidFill>
                  <a:srgbClr val="000000"/>
                </a:solidFill>
              </a:rPr>
              <a:t>monitoring</a:t>
            </a:r>
            <a:r>
              <a:rPr lang="en-US" dirty="0"/>
              <a:t> and numerical </a:t>
            </a:r>
            <a:r>
              <a:rPr lang="en-US" dirty="0">
                <a:solidFill>
                  <a:srgbClr val="000000"/>
                </a:solidFill>
              </a:rPr>
              <a:t>modeling</a:t>
            </a:r>
            <a:r>
              <a:rPr lang="en-US" dirty="0"/>
              <a:t> efforts to support coastal research projects, </a:t>
            </a:r>
            <a:r>
              <a:rPr lang="en-US" dirty="0">
                <a:solidFill>
                  <a:srgbClr val="000000"/>
                </a:solidFill>
              </a:rPr>
              <a:t>guide operations</a:t>
            </a:r>
            <a:r>
              <a:rPr lang="en-US" dirty="0"/>
              <a:t>, and </a:t>
            </a:r>
            <a:r>
              <a:rPr lang="en-US" dirty="0">
                <a:solidFill>
                  <a:srgbClr val="000000"/>
                </a:solidFill>
              </a:rPr>
              <a:t>characterize long-term environmental trends</a:t>
            </a:r>
            <a:r>
              <a:rPr lang="en-US" dirty="0"/>
              <a:t> in Sequim Bay”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key functions</a:t>
            </a:r>
          </a:p>
          <a:p>
            <a:r>
              <a:rPr lang="en-US" dirty="0"/>
              <a:t>Connects sensors via IOT to the cloud</a:t>
            </a:r>
          </a:p>
          <a:p>
            <a:r>
              <a:rPr lang="en-US" dirty="0"/>
              <a:t>Hosts datasets and runs some QC</a:t>
            </a:r>
          </a:p>
          <a:p>
            <a:r>
              <a:rPr lang="en-US" dirty="0"/>
              <a:t>Plots data interactively in real-time</a:t>
            </a:r>
          </a:p>
          <a:p>
            <a:r>
              <a:rPr lang="en-US" dirty="0"/>
              <a:t>Sensor information</a:t>
            </a:r>
          </a:p>
        </p:txBody>
      </p:sp>
      <p:pic>
        <p:nvPicPr>
          <p:cNvPr id="5" name="Picture 4" descr="MCRL Data Logo">
            <a:extLst>
              <a:ext uri="{FF2B5EF4-FFF2-40B4-BE49-F238E27FC236}">
                <a16:creationId xmlns:a16="http://schemas.microsoft.com/office/drawing/2014/main" id="{A074FC09-58F0-DBC0-5A34-75EB71A5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296" y="292099"/>
            <a:ext cx="3175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graphical user interface&#10;&#10;AI-generated content may be incorrect.">
            <a:extLst>
              <a:ext uri="{FF2B5EF4-FFF2-40B4-BE49-F238E27FC236}">
                <a16:creationId xmlns:a16="http://schemas.microsoft.com/office/drawing/2014/main" id="{6AC5C3D4-A573-80D1-1B52-BE68002B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491"/>
          <a:stretch>
            <a:fillRect/>
          </a:stretch>
        </p:blipFill>
        <p:spPr>
          <a:xfrm>
            <a:off x="1662989" y="2095821"/>
            <a:ext cx="4990537" cy="2581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86D29-3A39-6C9E-6A36-CEBAB1300055}"/>
              </a:ext>
            </a:extLst>
          </p:cNvPr>
          <p:cNvSpPr txBox="1"/>
          <p:nvPr/>
        </p:nvSpPr>
        <p:spPr>
          <a:xfrm>
            <a:off x="5876128" y="7658100"/>
            <a:ext cx="418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mcrldata.pnnl.gov</a:t>
            </a:r>
            <a:r>
              <a:rPr lang="en-US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E9F9B-542A-27DB-2ADF-9E1181F441DE}"/>
              </a:ext>
            </a:extLst>
          </p:cNvPr>
          <p:cNvSpPr txBox="1"/>
          <p:nvPr/>
        </p:nvSpPr>
        <p:spPr>
          <a:xfrm>
            <a:off x="2804937" y="1786661"/>
            <a:ext cx="245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Real-time data plotting</a:t>
            </a:r>
          </a:p>
        </p:txBody>
      </p:sp>
      <p:pic>
        <p:nvPicPr>
          <p:cNvPr id="9" name="Picture 8" descr="A picture containing bar chart&#10;&#10;AI-generated content may be incorrect.">
            <a:extLst>
              <a:ext uri="{FF2B5EF4-FFF2-40B4-BE49-F238E27FC236}">
                <a16:creationId xmlns:a16="http://schemas.microsoft.com/office/drawing/2014/main" id="{32D78514-5100-389A-25D5-595363E1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494" y="5195098"/>
            <a:ext cx="4812024" cy="2177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CE36DA-302B-9533-1C04-879206CC9718}"/>
              </a:ext>
            </a:extLst>
          </p:cNvPr>
          <p:cNvSpPr txBox="1"/>
          <p:nvPr/>
        </p:nvSpPr>
        <p:spPr>
          <a:xfrm>
            <a:off x="3013022" y="4842274"/>
            <a:ext cx="207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information</a:t>
            </a:r>
          </a:p>
        </p:txBody>
      </p:sp>
    </p:spTree>
    <p:extLst>
      <p:ext uri="{BB962C8B-B14F-4D97-AF65-F5344CB8AC3E}">
        <p14:creationId xmlns:p14="http://schemas.microsoft.com/office/powerpoint/2010/main" val="27863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288B-30CF-FB6B-BD82-345F76797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AEAD5-DEBC-27D4-B7C5-8C2F2863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EE1CA-CC30-D026-3836-83AF1938E98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3200" dirty="0"/>
              <a:t>FY25 SMARTT LDRD funds</a:t>
            </a:r>
          </a:p>
          <a:p>
            <a:r>
              <a:rPr lang="en-US" sz="3200" dirty="0"/>
              <a:t>Two complementary parts - 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Integrated Process Flows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Cross (PI), Myers-Stewart, Boise, Regier, Hemery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Optimizing the MCRL data pipeline (Sandbox and friends)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Regier (PI), Myers-Stewart, Hemery, Boise, Whiting, Cross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1 – Improving data intake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2 – Streamlining data upkeep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3 – Opening data access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4 – Codifying data training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DF5023-20FB-EBD5-563C-CFE5C017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Seawater as a Strategic Resource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DEC8D-A7DA-728D-2B9C-5A81FB7A0709}"/>
              </a:ext>
            </a:extLst>
          </p:cNvPr>
          <p:cNvSpPr/>
          <p:nvPr/>
        </p:nvSpPr>
        <p:spPr>
          <a:xfrm>
            <a:off x="1371600" y="1828800"/>
            <a:ext cx="11100216" cy="45339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8D360-4F24-7C39-F281-08461381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1E45931-2172-1F3E-6CC2-A4DB0223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sandbox</a:t>
            </a:r>
          </a:p>
        </p:txBody>
      </p:sp>
      <p:pic>
        <p:nvPicPr>
          <p:cNvPr id="15" name="Content Placeholder 14" descr="Diagram, waterfall chart&#10;&#10;AI-generated content may be incorrect.">
            <a:extLst>
              <a:ext uri="{FF2B5EF4-FFF2-40B4-BE49-F238E27FC236}">
                <a16:creationId xmlns:a16="http://schemas.microsoft.com/office/drawing/2014/main" id="{FDE46D05-34FB-F3BC-4D27-1771CC4C93E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200150" y="2130893"/>
            <a:ext cx="7772398" cy="4953972"/>
          </a:xfrm>
        </p:spPr>
      </p:pic>
      <p:pic>
        <p:nvPicPr>
          <p:cNvPr id="17" name="Picture 16" descr="Diagram&#10;&#10;AI-generated content may be incorrect.">
            <a:extLst>
              <a:ext uri="{FF2B5EF4-FFF2-40B4-BE49-F238E27FC236}">
                <a16:creationId xmlns:a16="http://schemas.microsoft.com/office/drawing/2014/main" id="{2B513308-4213-B37F-0470-3A5DEF41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48" y="2130892"/>
            <a:ext cx="7772400" cy="49539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818122B-CBF3-3608-168A-2B076FA4362C}"/>
              </a:ext>
            </a:extLst>
          </p:cNvPr>
          <p:cNvSpPr txBox="1">
            <a:spLocks/>
          </p:cNvSpPr>
          <p:nvPr/>
        </p:nvSpPr>
        <p:spPr>
          <a:xfrm>
            <a:off x="8972548" y="2857776"/>
            <a:ext cx="5486400" cy="3500203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Enhancing and expanding </a:t>
            </a:r>
            <a:r>
              <a:rPr lang="en-US" dirty="0" err="1"/>
              <a:t>MCRLdata</a:t>
            </a:r>
            <a:r>
              <a:rPr lang="en-US" dirty="0"/>
              <a:t> capabilities</a:t>
            </a:r>
          </a:p>
          <a:p>
            <a:pPr lvl="1"/>
            <a:r>
              <a:rPr lang="en-US" dirty="0"/>
              <a:t>Easier access to data</a:t>
            </a:r>
          </a:p>
          <a:p>
            <a:pPr lvl="1"/>
            <a:r>
              <a:rPr lang="en-US" dirty="0"/>
              <a:t>Additional QC</a:t>
            </a:r>
          </a:p>
          <a:p>
            <a:pPr lvl="1"/>
            <a:r>
              <a:rPr lang="en-US" dirty="0"/>
              <a:t>Additional visualizations</a:t>
            </a:r>
          </a:p>
          <a:p>
            <a:pPr lvl="1"/>
            <a:r>
              <a:rPr lang="en-US" dirty="0"/>
              <a:t>Tutorials to  </a:t>
            </a:r>
            <a:r>
              <a:rPr lang="en-US" dirty="0" err="1"/>
              <a:t>MCRLdata</a:t>
            </a:r>
            <a:r>
              <a:rPr lang="en-US" dirty="0"/>
              <a:t> capabilities accessible</a:t>
            </a:r>
          </a:p>
        </p:txBody>
      </p:sp>
      <p:pic>
        <p:nvPicPr>
          <p:cNvPr id="19" name="Picture 18" descr="MCRL Data Logo">
            <a:extLst>
              <a:ext uri="{FF2B5EF4-FFF2-40B4-BE49-F238E27FC236}">
                <a16:creationId xmlns:a16="http://schemas.microsoft.com/office/drawing/2014/main" id="{0C9CD133-E106-13D7-5DB5-5C991CC8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87" y="489245"/>
            <a:ext cx="2521113" cy="13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AI-generated content may be incorrect.">
            <a:extLst>
              <a:ext uri="{FF2B5EF4-FFF2-40B4-BE49-F238E27FC236}">
                <a16:creationId xmlns:a16="http://schemas.microsoft.com/office/drawing/2014/main" id="{F4A876DA-51F9-4BD9-0148-E54424E13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6193" y="167406"/>
            <a:ext cx="1767007" cy="17670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6AA66E-E67F-507E-D21F-69C23CB8C496}"/>
              </a:ext>
            </a:extLst>
          </p:cNvPr>
          <p:cNvSpPr txBox="1"/>
          <p:nvPr/>
        </p:nvSpPr>
        <p:spPr>
          <a:xfrm>
            <a:off x="11375142" y="69222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🤝</a:t>
            </a:r>
          </a:p>
        </p:txBody>
      </p:sp>
    </p:spTree>
    <p:extLst>
      <p:ext uri="{BB962C8B-B14F-4D97-AF65-F5344CB8AC3E}">
        <p14:creationId xmlns:p14="http://schemas.microsoft.com/office/powerpoint/2010/main" val="11337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ECF91-8B40-81B3-E93A-E8C58D9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C48E9-9A82-647C-7903-099526AB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But….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C324F-73CD-621B-8BDE-9CC5C9B3D84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922489"/>
            <a:ext cx="7315200" cy="5486401"/>
          </a:xfrm>
        </p:spPr>
        <p:txBody>
          <a:bodyPr/>
          <a:lstStyle/>
          <a:p>
            <a:r>
              <a:rPr lang="en-US" dirty="0" err="1"/>
              <a:t>MCRLdata</a:t>
            </a:r>
            <a:r>
              <a:rPr lang="en-US" dirty="0"/>
              <a:t> sandbox = </a:t>
            </a:r>
            <a:r>
              <a:rPr lang="en-US" dirty="0" err="1"/>
              <a:t>Github</a:t>
            </a:r>
            <a:r>
              <a:rPr lang="en-US" dirty="0"/>
              <a:t> organization</a:t>
            </a:r>
          </a:p>
          <a:p>
            <a:pPr lvl="1"/>
            <a:r>
              <a:rPr lang="en-US" dirty="0"/>
              <a:t>An organization contains related repositories</a:t>
            </a:r>
          </a:p>
          <a:p>
            <a:pPr lvl="1"/>
            <a:r>
              <a:rPr lang="en-US" dirty="0"/>
              <a:t>Code is publicly, freely available</a:t>
            </a:r>
          </a:p>
          <a:p>
            <a:pPr lvl="1"/>
            <a:r>
              <a:rPr lang="en-US" dirty="0"/>
              <a:t>Data are publicly, freely available</a:t>
            </a:r>
          </a:p>
        </p:txBody>
      </p:sp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C8DDE85-8569-431C-E686-9A80BCB0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84"/>
          <a:stretch>
            <a:fillRect/>
          </a:stretch>
        </p:blipFill>
        <p:spPr>
          <a:xfrm>
            <a:off x="1964834" y="3920371"/>
            <a:ext cx="6128732" cy="3623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4B6DF7-BD3D-FCBF-DD12-67112814037C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Play along at home! </a:t>
            </a:r>
            <a:r>
              <a:rPr lang="en-US" dirty="0">
                <a:hlinkClick r:id="rId3"/>
              </a:rPr>
              <a:t>https://github.com/MCRLdata-Sandbox</a:t>
            </a:r>
            <a:r>
              <a:rPr lang="en-US" dirty="0"/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219A98-BABC-DB0E-5204-0F762CFEB174}"/>
              </a:ext>
            </a:extLst>
          </p:cNvPr>
          <p:cNvGrpSpPr/>
          <p:nvPr/>
        </p:nvGrpSpPr>
        <p:grpSpPr>
          <a:xfrm>
            <a:off x="8586963" y="4322074"/>
            <a:ext cx="5253000" cy="1233239"/>
            <a:chOff x="8586963" y="4322074"/>
            <a:chExt cx="5253000" cy="1233239"/>
          </a:xfrm>
        </p:grpSpPr>
        <p:pic>
          <p:nvPicPr>
            <p:cNvPr id="14" name="Picture 13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1CE7E057-B8A1-512E-E1FB-6B8F02DE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7EA0F-5A0C-F9A4-8503-A1B7A5538D90}"/>
                </a:ext>
              </a:extLst>
            </p:cNvPr>
            <p:cNvSpPr txBox="1"/>
            <p:nvPr/>
          </p:nvSpPr>
          <p:spPr>
            <a:xfrm>
              <a:off x="9446498" y="4908982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8996B-23B4-C18C-AB6B-685DD39B683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9A86E8-862D-5901-3C73-51531E9AA093}"/>
              </a:ext>
            </a:extLst>
          </p:cNvPr>
          <p:cNvGrpSpPr/>
          <p:nvPr/>
        </p:nvGrpSpPr>
        <p:grpSpPr>
          <a:xfrm>
            <a:off x="8579763" y="1055102"/>
            <a:ext cx="4954053" cy="1190949"/>
            <a:chOff x="8579763" y="1055102"/>
            <a:chExt cx="4954053" cy="1190949"/>
          </a:xfrm>
        </p:grpSpPr>
        <p:pic>
          <p:nvPicPr>
            <p:cNvPr id="18" name="Picture 17" descr="Logo&#10;&#10;AI-generated content may be incorrect.">
              <a:extLst>
                <a:ext uri="{FF2B5EF4-FFF2-40B4-BE49-F238E27FC236}">
                  <a16:creationId xmlns:a16="http://schemas.microsoft.com/office/drawing/2014/main" id="{FD993CFB-20EB-E36F-DD0D-4FB82E06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AA36D8-99C9-53A5-2835-93D4A92B1F58}"/>
                </a:ext>
              </a:extLst>
            </p:cNvPr>
            <p:cNvSpPr txBox="1"/>
            <p:nvPr/>
          </p:nvSpPr>
          <p:spPr>
            <a:xfrm>
              <a:off x="9446498" y="159972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QC datasets, data source for other repos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63173F-9E12-1398-069B-2B7C5F391D64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D3732A-95C4-E462-7FEA-1269296E21E7}"/>
              </a:ext>
            </a:extLst>
          </p:cNvPr>
          <p:cNvGrpSpPr/>
          <p:nvPr/>
        </p:nvGrpSpPr>
        <p:grpSpPr>
          <a:xfrm>
            <a:off x="8586963" y="2688588"/>
            <a:ext cx="5253000" cy="1231783"/>
            <a:chOff x="8586963" y="2688588"/>
            <a:chExt cx="5253000" cy="1231783"/>
          </a:xfrm>
        </p:grpSpPr>
        <p:pic>
          <p:nvPicPr>
            <p:cNvPr id="16" name="Picture 15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5FE0065-0CEC-DED3-6D0D-301B97E9B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9431DC-AB9A-C02D-0213-D40E4F483DB4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13E9C9-A7B2-1B01-2F42-EB51C71EE42D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101CC1-D9EF-4F68-3381-B7EA9F3E6FA1}"/>
              </a:ext>
            </a:extLst>
          </p:cNvPr>
          <p:cNvGrpSpPr/>
          <p:nvPr/>
        </p:nvGrpSpPr>
        <p:grpSpPr>
          <a:xfrm>
            <a:off x="8653982" y="5918753"/>
            <a:ext cx="4659978" cy="1263762"/>
            <a:chOff x="8653982" y="5918753"/>
            <a:chExt cx="4659978" cy="1263762"/>
          </a:xfrm>
        </p:grpSpPr>
        <p:pic>
          <p:nvPicPr>
            <p:cNvPr id="12" name="Picture 11" descr="Logo&#10;&#10;AI-generated content may be incorrect.">
              <a:extLst>
                <a:ext uri="{FF2B5EF4-FFF2-40B4-BE49-F238E27FC236}">
                  <a16:creationId xmlns:a16="http://schemas.microsoft.com/office/drawing/2014/main" id="{9128E0F0-E04D-B575-1EB6-C66BAFA1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E0F44F-3F95-516B-C812-4C7B80F129A0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75EE0C-F4C1-C53D-8893-79AD5C36C793}"/>
                </a:ext>
              </a:extLst>
            </p:cNvPr>
            <p:cNvSpPr txBox="1"/>
            <p:nvPr/>
          </p:nvSpPr>
          <p:spPr>
            <a:xfrm>
              <a:off x="9446498" y="6536184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Resources for those new to coding, </a:t>
              </a:r>
              <a:r>
                <a:rPr lang="en-US" sz="1800" dirty="0" err="1"/>
                <a:t>Github</a:t>
              </a:r>
              <a:r>
                <a:rPr lang="en-US" sz="1800" dirty="0"/>
                <a:t>, data, ML, </a:t>
              </a:r>
              <a:r>
                <a:rPr lang="en-US" sz="1800" dirty="0" err="1"/>
                <a:t>MCRLdata</a:t>
              </a:r>
              <a:r>
                <a:rPr lang="en-US" sz="1800" dirty="0"/>
                <a:t>, 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0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C84AF-8219-9F87-A9D9-A7DCD8A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0F981-B556-0C26-48B0-598906C0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– current contents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45AAB-0263-8ACF-25CA-306AC9181B21}"/>
              </a:ext>
            </a:extLst>
          </p:cNvPr>
          <p:cNvGrpSpPr/>
          <p:nvPr/>
        </p:nvGrpSpPr>
        <p:grpSpPr>
          <a:xfrm>
            <a:off x="7909637" y="1985366"/>
            <a:ext cx="5253000" cy="1527171"/>
            <a:chOff x="8586963" y="4322074"/>
            <a:chExt cx="5253000" cy="1527171"/>
          </a:xfrm>
        </p:grpSpPr>
        <p:pic>
          <p:nvPicPr>
            <p:cNvPr id="7" name="Picture 6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F589F07-E3AA-0900-B167-AD4FE0EDF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4CCCD-D324-8188-FE6B-822A04BE8560}"/>
                </a:ext>
              </a:extLst>
            </p:cNvPr>
            <p:cNvSpPr txBox="1"/>
            <p:nvPr/>
          </p:nvSpPr>
          <p:spPr>
            <a:xfrm>
              <a:off x="9446498" y="4925915"/>
              <a:ext cx="38674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Many 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Seasonal ops-focused summary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Natural variability envelopes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05E128-40EB-3BC8-1D6D-F1FD8BB51E0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D6EDE6-7C6D-64EA-4E29-AE910C5BFEE6}"/>
              </a:ext>
            </a:extLst>
          </p:cNvPr>
          <p:cNvGrpSpPr/>
          <p:nvPr/>
        </p:nvGrpSpPr>
        <p:grpSpPr>
          <a:xfrm>
            <a:off x="1467763" y="1963909"/>
            <a:ext cx="5915871" cy="2869875"/>
            <a:chOff x="8579763" y="1055102"/>
            <a:chExt cx="5915871" cy="2869875"/>
          </a:xfrm>
        </p:grpSpPr>
        <p:pic>
          <p:nvPicPr>
            <p:cNvPr id="11" name="Picture 10" descr="Logo&#10;&#10;AI-generated content may be incorrect.">
              <a:extLst>
                <a:ext uri="{FF2B5EF4-FFF2-40B4-BE49-F238E27FC236}">
                  <a16:creationId xmlns:a16="http://schemas.microsoft.com/office/drawing/2014/main" id="{80EFA6D6-6AB4-7EC9-1A53-7A2D9079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E300E-DDE7-5D52-7195-A5F9623C9F5F}"/>
                </a:ext>
              </a:extLst>
            </p:cNvPr>
            <p:cNvSpPr txBox="1"/>
            <p:nvPr/>
          </p:nvSpPr>
          <p:spPr>
            <a:xfrm>
              <a:off x="9446498" y="1616653"/>
              <a:ext cx="504913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L1-cleaned</a:t>
              </a:r>
              <a:r>
                <a:rPr lang="en-US" sz="2000" dirty="0"/>
                <a:t> datasets (remove flags, potential additional QC) – analysis-ready</a:t>
              </a:r>
              <a:r>
                <a:rPr lang="en-US" sz="2400" b="1" dirty="0">
                  <a:solidFill>
                    <a:srgbClr val="FF0000"/>
                  </a:solidFill>
                </a:rPr>
                <a:t>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Tide gauge water levels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ADCP velocities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Met station Air temps/windspeeds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CTD water temps/salinity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TA/DIC (Cross LDRD)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DEAFA-51B1-39FD-9D50-17EC68AEAA89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DD3DB2-AC1F-BC97-FDC5-467C45AE54DC}"/>
              </a:ext>
            </a:extLst>
          </p:cNvPr>
          <p:cNvGrpSpPr/>
          <p:nvPr/>
        </p:nvGrpSpPr>
        <p:grpSpPr>
          <a:xfrm>
            <a:off x="1467763" y="5427187"/>
            <a:ext cx="5253000" cy="1231783"/>
            <a:chOff x="8586963" y="2688588"/>
            <a:chExt cx="5253000" cy="1231783"/>
          </a:xfrm>
        </p:grpSpPr>
        <p:pic>
          <p:nvPicPr>
            <p:cNvPr id="15" name="Picture 14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7C1E067D-BDB1-8E80-DD69-104F8E83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C182DF-E763-1D52-3896-6E95699A5605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F5C872-7A33-F06C-66BC-03E9DBF0E879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50B08A-7C39-6FE0-71BB-FD5A4AC258BF}"/>
              </a:ext>
            </a:extLst>
          </p:cNvPr>
          <p:cNvGrpSpPr/>
          <p:nvPr/>
        </p:nvGrpSpPr>
        <p:grpSpPr>
          <a:xfrm>
            <a:off x="8372914" y="4849364"/>
            <a:ext cx="4659978" cy="1834693"/>
            <a:chOff x="8653982" y="5918753"/>
            <a:chExt cx="4659978" cy="1834693"/>
          </a:xfrm>
        </p:grpSpPr>
        <p:pic>
          <p:nvPicPr>
            <p:cNvPr id="19" name="Picture 18" descr="Logo&#10;&#10;AI-generated content may be incorrect.">
              <a:extLst>
                <a:ext uri="{FF2B5EF4-FFF2-40B4-BE49-F238E27FC236}">
                  <a16:creationId xmlns:a16="http://schemas.microsoft.com/office/drawing/2014/main" id="{81FEA20F-D059-85E3-B7FE-DAE9563C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00D79-9D5C-69DA-2C19-419FB65C812D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AE554E-0E79-C172-1514-3E199E26FE6A}"/>
                </a:ext>
              </a:extLst>
            </p:cNvPr>
            <p:cNvSpPr txBox="1"/>
            <p:nvPr/>
          </p:nvSpPr>
          <p:spPr>
            <a:xfrm>
              <a:off x="9446498" y="6553117"/>
              <a:ext cx="38674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Available tutorials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Setting up R/</a:t>
              </a:r>
              <a:r>
                <a:rPr lang="en-US" sz="1800" dirty="0" err="1"/>
                <a:t>Rstudio</a:t>
              </a:r>
              <a:endParaRPr lang="en-US" sz="1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coding in 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ML (Random Forests)</a:t>
              </a:r>
            </a:p>
          </p:txBody>
        </p:sp>
      </p:grpSp>
      <p:pic>
        <p:nvPicPr>
          <p:cNvPr id="4098" name="Picture 2" descr="Smokey Bear Educational Resources - Mississippi Forestry ...">
            <a:extLst>
              <a:ext uri="{FF2B5EF4-FFF2-40B4-BE49-F238E27FC236}">
                <a16:creationId xmlns:a16="http://schemas.microsoft.com/office/drawing/2014/main" id="{98277346-A357-4D18-AF16-80279EDC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45" y="6900017"/>
            <a:ext cx="1172105" cy="13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154326-B3A7-097B-D245-1ABAD541F8C0}"/>
              </a:ext>
            </a:extLst>
          </p:cNvPr>
          <p:cNvSpPr txBox="1"/>
          <p:nvPr/>
        </p:nvSpPr>
        <p:spPr>
          <a:xfrm>
            <a:off x="2764216" y="7489422"/>
            <a:ext cx="10398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* </a:t>
            </a:r>
            <a:r>
              <a:rPr lang="en-US" sz="1800" dirty="0">
                <a:solidFill>
                  <a:srgbClr val="FF0000"/>
                </a:solidFill>
              </a:rPr>
              <a:t>Only YOU know what data quality your project/application needs!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876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DEDA3-5C7F-9B38-17A7-190FA5B5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35775-A6F7-8CB4-4D05-5FFAE5B0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enhanced QC for select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6449A-B7EA-11FF-4069-221EE2705D4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66E5E-2539-9C39-91E7-82BAABE0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940E4-63FE-43D1-DFAD-98F4D595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Context for Sequim Bay ops </a:t>
            </a:r>
          </a:p>
        </p:txBody>
      </p:sp>
      <p:pic>
        <p:nvPicPr>
          <p:cNvPr id="6" name="Content Placeholder 5" descr="Chart, line chart&#10;&#10;AI-generated content may be incorrect.">
            <a:extLst>
              <a:ext uri="{FF2B5EF4-FFF2-40B4-BE49-F238E27FC236}">
                <a16:creationId xmlns:a16="http://schemas.microsoft.com/office/drawing/2014/main" id="{E269974E-20E0-C21E-6D2D-0130C48EEC7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745283" y="2136653"/>
            <a:ext cx="4068760" cy="28481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2D034-1B80-5FDE-ACE8-E375A0CA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83" y="5539527"/>
            <a:ext cx="4058681" cy="17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34229-800F-B5A1-A409-B1A998E11DEC}"/>
              </a:ext>
            </a:extLst>
          </p:cNvPr>
          <p:cNvSpPr txBox="1"/>
          <p:nvPr/>
        </p:nvSpPr>
        <p:spPr>
          <a:xfrm>
            <a:off x="1295578" y="7772400"/>
            <a:ext cx="1333482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MCRLdata</a:t>
            </a:r>
            <a:r>
              <a:rPr lang="en-US" dirty="0"/>
              <a:t>-Sandbox/</a:t>
            </a:r>
            <a:r>
              <a:rPr lang="en-US" dirty="0" err="1"/>
              <a:t>data_sandbox</a:t>
            </a:r>
            <a:r>
              <a:rPr lang="en-US" dirty="0"/>
              <a:t>/blob/main/scripts/3_sequim_bay_seasonality.md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E96D2-95AD-6CBE-9541-CBA57B093235}"/>
              </a:ext>
            </a:extLst>
          </p:cNvPr>
          <p:cNvSpPr txBox="1"/>
          <p:nvPr/>
        </p:nvSpPr>
        <p:spPr>
          <a:xfrm>
            <a:off x="1633927" y="3348353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Tidal water levels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2CC15-A667-6C29-2966-E19877E8F5EA}"/>
              </a:ext>
            </a:extLst>
          </p:cNvPr>
          <p:cNvSpPr txBox="1"/>
          <p:nvPr/>
        </p:nvSpPr>
        <p:spPr>
          <a:xfrm>
            <a:off x="1616039" y="6166226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Water velocities</a:t>
            </a:r>
          </a:p>
        </p:txBody>
      </p:sp>
      <p:pic>
        <p:nvPicPr>
          <p:cNvPr id="13" name="Picture 12" descr="Chart, line chart&#10;&#10;AI-generated content may be incorrect.">
            <a:extLst>
              <a:ext uri="{FF2B5EF4-FFF2-40B4-BE49-F238E27FC236}">
                <a16:creationId xmlns:a16="http://schemas.microsoft.com/office/drawing/2014/main" id="{397ED216-F094-61A6-4726-F238C58E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896" y="2039112"/>
            <a:ext cx="7772400" cy="2331720"/>
          </a:xfrm>
          <a:prstGeom prst="rect">
            <a:avLst/>
          </a:prstGeom>
        </p:spPr>
      </p:pic>
      <p:pic>
        <p:nvPicPr>
          <p:cNvPr id="15" name="Picture 14" descr="Chart, scatter chart&#10;&#10;AI-generated content may be incorrect.">
            <a:extLst>
              <a:ext uri="{FF2B5EF4-FFF2-40B4-BE49-F238E27FC236}">
                <a16:creationId xmlns:a16="http://schemas.microsoft.com/office/drawing/2014/main" id="{48468991-2267-2800-1822-8AF8C0188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696" y="4777401"/>
            <a:ext cx="64008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E74BA9-8A20-6A86-58F2-1E1A6EF9BB2E}"/>
              </a:ext>
            </a:extLst>
          </p:cNvPr>
          <p:cNvSpPr txBox="1"/>
          <p:nvPr/>
        </p:nvSpPr>
        <p:spPr>
          <a:xfrm>
            <a:off x="6377377" y="2864251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Air and water temperatures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D9205-8060-BAD4-0ECF-CE0EBBBACB51}"/>
              </a:ext>
            </a:extLst>
          </p:cNvPr>
          <p:cNvSpPr txBox="1"/>
          <p:nvPr/>
        </p:nvSpPr>
        <p:spPr>
          <a:xfrm>
            <a:off x="6377376" y="5833533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Salinity patterns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6608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8" id="{A09034BB-F7FF-4715-B180-C42040A818BA}" vid="{A74151E1-EBFF-450E-9E6B-CF13FD7CA9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5429</TotalTime>
  <Words>558</Words>
  <Application>Microsoft Macintosh PowerPoint</Application>
  <PresentationFormat>Custom</PresentationFormat>
  <Paragraphs>124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PNNL_Option_4</vt:lpstr>
      <vt:lpstr>Introducing the MCRLdata Sandbox!</vt:lpstr>
      <vt:lpstr>Outline</vt:lpstr>
      <vt:lpstr>The MCRLdata pipeline</vt:lpstr>
      <vt:lpstr>Seawater as a Strategic Resource </vt:lpstr>
      <vt:lpstr>The MCRLdata sandbox</vt:lpstr>
      <vt:lpstr>But…. what is it?</vt:lpstr>
      <vt:lpstr>Overview – current contents</vt:lpstr>
      <vt:lpstr>Examples – enhanced QC for select datasets</vt:lpstr>
      <vt:lpstr>Example – Context for Sequim Bay ops </vt:lpstr>
      <vt:lpstr>Examples – Tutorials (focused on R… for now)</vt:lpstr>
      <vt:lpstr>What’s next?</vt:lpstr>
      <vt:lpstr>The most important part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Regier, Peter</dc:creator>
  <cp:lastModifiedBy>Regier, Peter</cp:lastModifiedBy>
  <cp:revision>1</cp:revision>
  <dcterms:created xsi:type="dcterms:W3CDTF">2025-07-11T21:20:48Z</dcterms:created>
  <dcterms:modified xsi:type="dcterms:W3CDTF">2025-07-15T15:49:55Z</dcterms:modified>
</cp:coreProperties>
</file>